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1" r:id="rId2"/>
    <p:sldId id="265" r:id="rId3"/>
    <p:sldId id="272" r:id="rId4"/>
    <p:sldId id="267" r:id="rId5"/>
    <p:sldId id="268" r:id="rId6"/>
    <p:sldId id="273" r:id="rId7"/>
    <p:sldId id="269" r:id="rId8"/>
    <p:sldId id="270" r:id="rId9"/>
    <p:sldId id="274" r:id="rId10"/>
    <p:sldId id="271" r:id="rId11"/>
    <p:sldId id="275" r:id="rId12"/>
    <p:sldId id="285" r:id="rId13"/>
    <p:sldId id="276" r:id="rId14"/>
    <p:sldId id="277" r:id="rId15"/>
    <p:sldId id="278" r:id="rId16"/>
    <p:sldId id="279" r:id="rId17"/>
    <p:sldId id="280" r:id="rId18"/>
    <p:sldId id="281" r:id="rId19"/>
    <p:sldId id="284" r:id="rId20"/>
    <p:sldId id="283" r:id="rId21"/>
    <p:sldId id="286" r:id="rId22"/>
    <p:sldId id="28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C3164F1C-E97D-4367-90A5-9D6EA649140E}">
          <p14:sldIdLst>
            <p14:sldId id="261"/>
            <p14:sldId id="265"/>
            <p14:sldId id="272"/>
            <p14:sldId id="267"/>
            <p14:sldId id="268"/>
            <p14:sldId id="273"/>
            <p14:sldId id="269"/>
            <p14:sldId id="270"/>
            <p14:sldId id="274"/>
            <p14:sldId id="271"/>
            <p14:sldId id="275"/>
            <p14:sldId id="285"/>
            <p14:sldId id="276"/>
            <p14:sldId id="277"/>
            <p14:sldId id="278"/>
            <p14:sldId id="279"/>
            <p14:sldId id="280"/>
            <p14:sldId id="281"/>
            <p14:sldId id="284"/>
            <p14:sldId id="283"/>
            <p14:sldId id="286"/>
            <p14:sldId id="287"/>
          </p14:sldIdLst>
        </p14:section>
        <p14:section name="Untitled Section" id="{44498C8C-3F49-4BF0-8602-97186A50E75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C376F"/>
    <a:srgbClr val="5A5A5A"/>
    <a:srgbClr val="6464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0EAFC-2086-4A49-8B9C-395B050C859F}" type="datetimeFigureOut">
              <a:rPr lang="en-GB" smtClean="0"/>
              <a:pPr/>
              <a:t>13/03/2014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DF2BF-85BF-4AC9-8C2F-5CE5EF694CEB}" type="slidenum">
              <a:rPr lang="en-GB" smtClean="0"/>
              <a:pPr/>
              <a:t>‹#›</a:t>
            </a:fld>
            <a:endParaRPr lang="en-GB"/>
          </a:p>
        </p:txBody>
      </p:sp>
    </p:spTree>
    <p:extLst>
      <p:ext uri="{BB962C8B-B14F-4D97-AF65-F5344CB8AC3E}">
        <p14:creationId xmlns="" xmlns:p14="http://schemas.microsoft.com/office/powerpoint/2010/main" val="244681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7DF2BF-85BF-4AC9-8C2F-5CE5EF694CEB}" type="slidenum">
              <a:rPr lang="en-GB" smtClean="0"/>
              <a:pPr/>
              <a:t>4</a:t>
            </a:fld>
            <a:endParaRPr lang="en-GB"/>
          </a:p>
        </p:txBody>
      </p:sp>
    </p:spTree>
    <p:extLst>
      <p:ext uri="{BB962C8B-B14F-4D97-AF65-F5344CB8AC3E}">
        <p14:creationId xmlns="" xmlns:p14="http://schemas.microsoft.com/office/powerpoint/2010/main" val="797445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11" name="Title Placeholder 1"/>
          <p:cNvSpPr>
            <a:spLocks noGrp="1"/>
          </p:cNvSpPr>
          <p:nvPr>
            <p:ph type="title" hasCustomPrompt="1"/>
          </p:nvPr>
        </p:nvSpPr>
        <p:spPr>
          <a:xfrm>
            <a:off x="280081" y="385224"/>
            <a:ext cx="8415186" cy="3780375"/>
          </a:xfrm>
          <a:prstGeom prst="rect">
            <a:avLst/>
          </a:prstGeom>
          <a:noFill/>
        </p:spPr>
        <p:txBody>
          <a:bodyPr vert="horz" lIns="91440" tIns="45720" rIns="91440" bIns="45720" rtlCol="0" anchor="t" anchorCtr="0">
            <a:normAutofit/>
          </a:bodyPr>
          <a:lstStyle>
            <a:lvl1pPr>
              <a:lnSpc>
                <a:spcPct val="80000"/>
              </a:lnSpc>
              <a:defRPr sz="4500" b="1" baseline="0">
                <a:solidFill>
                  <a:srgbClr val="2C376F"/>
                </a:solidFill>
                <a:latin typeface="Helvetica"/>
                <a:cs typeface="Helvetica"/>
              </a:defRPr>
            </a:lvl1pPr>
          </a:lstStyle>
          <a:p>
            <a:r>
              <a:rPr lang="en-GB" dirty="0" smtClean="0"/>
              <a:t>Send ALL My Friends to School 2014</a:t>
            </a:r>
            <a:br>
              <a:rPr lang="en-GB" dirty="0" smtClean="0"/>
            </a:br>
            <a:r>
              <a:rPr lang="en-GB" dirty="0" smtClean="0"/>
              <a:t/>
            </a:r>
            <a:br>
              <a:rPr lang="en-GB" dirty="0" smtClean="0"/>
            </a:br>
            <a:r>
              <a:rPr lang="en-GB" dirty="0" smtClean="0"/>
              <a:t>(Editable text)</a:t>
            </a:r>
            <a:endParaRPr lang="en-US" dirty="0"/>
          </a:p>
        </p:txBody>
      </p:sp>
    </p:spTree>
    <p:extLst>
      <p:ext uri="{BB962C8B-B14F-4D97-AF65-F5344CB8AC3E}">
        <p14:creationId xmlns="" xmlns:p14="http://schemas.microsoft.com/office/powerpoint/2010/main" val="140291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280081" y="385224"/>
            <a:ext cx="8406719" cy="5033443"/>
          </a:xfrm>
          <a:prstGeom prst="rect">
            <a:avLst/>
          </a:prstGeom>
        </p:spPr>
        <p:txBody>
          <a:bodyPr/>
          <a:lstStyle>
            <a:lvl1pPr>
              <a:defRPr b="1">
                <a:solidFill>
                  <a:srgbClr val="2C376F"/>
                </a:solidFill>
                <a:latin typeface="Helvetica"/>
                <a:cs typeface="Helvetica"/>
              </a:defRPr>
            </a:lvl1pPr>
            <a:lvl2pPr>
              <a:defRPr>
                <a:solidFill>
                  <a:srgbClr val="2C376F"/>
                </a:solidFill>
                <a:latin typeface="Helvetica"/>
                <a:cs typeface="Helvetica"/>
              </a:defRPr>
            </a:lvl2pPr>
            <a:lvl3pPr>
              <a:defRPr>
                <a:solidFill>
                  <a:srgbClr val="2C376F"/>
                </a:solidFill>
                <a:latin typeface="Helvetica"/>
                <a:cs typeface="Helvetica"/>
              </a:defRPr>
            </a:lvl3pPr>
            <a:lvl4pPr>
              <a:defRPr>
                <a:solidFill>
                  <a:srgbClr val="2C376F"/>
                </a:solidFill>
                <a:latin typeface="Helvetica"/>
                <a:cs typeface="Helvetica"/>
              </a:defRPr>
            </a:lvl4pPr>
            <a:lvl5pPr>
              <a:defRPr>
                <a:solidFill>
                  <a:srgbClr val="2C376F"/>
                </a:solidFill>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 xmlns:p14="http://schemas.microsoft.com/office/powerpoint/2010/main" val="3575058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494899477"/>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457200" rtl="0" eaLnBrk="1" latinLnBrk="0" hangingPunct="1">
        <a:lnSpc>
          <a:spcPct val="90000"/>
        </a:lnSpc>
        <a:spcBef>
          <a:spcPct val="0"/>
        </a:spcBef>
        <a:buNone/>
        <a:defRPr sz="55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137" y="4386784"/>
            <a:ext cx="6300637" cy="1128191"/>
          </a:xfrm>
          <a:prstGeom prst="rect">
            <a:avLst/>
          </a:prstGeom>
        </p:spPr>
        <p:txBody>
          <a:bodyPr>
            <a:normAutofit fontScale="90000"/>
          </a:bodyPr>
          <a:lstStyle/>
          <a:p>
            <a:pPr algn="r"/>
            <a:r>
              <a:rPr lang="en-US" dirty="0" smtClean="0"/>
              <a:t>Young Ambassadors</a:t>
            </a:r>
            <a:br>
              <a:rPr lang="en-US" dirty="0" smtClean="0"/>
            </a:br>
            <a:r>
              <a:rPr lang="en-US" dirty="0" smtClean="0"/>
              <a:t>Uganda 2014</a:t>
            </a:r>
            <a:endParaRPr lang="en-US" dirty="0"/>
          </a:p>
        </p:txBody>
      </p:sp>
      <p:pic>
        <p:nvPicPr>
          <p:cNvPr id="6" name="Picture 5" descr="\\LON-AADFS01\Shared\COMMUNICATIONS\Education and Youth\Education\Send My Friend to School\2014\Steve Sinnott Award\Uganda pics\Smaller versions\image - Rebecca and Maisie in rural Iganga UGANGA.jpg"/>
          <p:cNvPicPr/>
          <p:nvPr/>
        </p:nvPicPr>
        <p:blipFill rotWithShape="1">
          <a:blip r:embed="rId2" cstate="screen">
            <a:extLst>
              <a:ext uri="{28A0092B-C50C-407E-A947-70E740481C1C}">
                <a14:useLocalDpi xmlns="" xmlns:a14="http://schemas.microsoft.com/office/drawing/2010/main" val="0"/>
              </a:ext>
            </a:extLst>
          </a:blip>
          <a:srcRect/>
          <a:stretch/>
        </p:blipFill>
        <p:spPr bwMode="auto">
          <a:xfrm>
            <a:off x="285748" y="276859"/>
            <a:ext cx="8477251" cy="3771266"/>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824145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72162" y="100586"/>
            <a:ext cx="2510742" cy="3819524"/>
          </a:xfrm>
        </p:spPr>
        <p:txBody>
          <a:bodyPr/>
          <a:lstStyle/>
          <a:p>
            <a:pPr marL="0" indent="0">
              <a:buNone/>
            </a:pPr>
            <a:r>
              <a:rPr lang="en-GB" sz="2800" dirty="0" smtClean="0"/>
              <a:t>Meeting Eva</a:t>
            </a:r>
          </a:p>
          <a:p>
            <a:pPr marL="0" indent="0">
              <a:buNone/>
            </a:pPr>
            <a:endParaRPr lang="en-GB" sz="1200" b="0" dirty="0" smtClean="0"/>
          </a:p>
          <a:p>
            <a:pPr marL="0" indent="0">
              <a:buNone/>
            </a:pPr>
            <a:r>
              <a:rPr lang="en-GB" sz="2000" b="0" dirty="0" smtClean="0"/>
              <a:t>On our third day in Uganda, we met 16-year-old Eva, who lives in a rural area called </a:t>
            </a:r>
            <a:r>
              <a:rPr lang="en-GB" sz="2000" b="0" dirty="0" err="1" smtClean="0"/>
              <a:t>Iganga</a:t>
            </a:r>
            <a:r>
              <a:rPr lang="en-GB" sz="2000" b="0" dirty="0" smtClean="0"/>
              <a:t>.</a:t>
            </a:r>
          </a:p>
          <a:p>
            <a:pPr marL="0" indent="0">
              <a:buNone/>
            </a:pPr>
            <a:endParaRPr lang="en-GB" sz="2000" b="0" dirty="0"/>
          </a:p>
          <a:p>
            <a:pPr marL="0" indent="0">
              <a:buNone/>
            </a:pPr>
            <a:r>
              <a:rPr lang="en-GB" sz="2000" b="0" dirty="0"/>
              <a:t>Eva </a:t>
            </a:r>
            <a:r>
              <a:rPr lang="en-GB" sz="2000" b="0" dirty="0" smtClean="0"/>
              <a:t>told us </a:t>
            </a:r>
            <a:r>
              <a:rPr lang="en-GB" sz="2000" b="0" dirty="0"/>
              <a:t>that she had to drop out of school because of problems with her vision.</a:t>
            </a:r>
            <a:endParaRPr lang="en-GB" sz="2000" b="0" dirty="0" smtClean="0"/>
          </a:p>
          <a:p>
            <a:pPr marL="0" indent="0">
              <a:buNone/>
            </a:pPr>
            <a:endParaRPr lang="en-GB" sz="2800" dirty="0"/>
          </a:p>
          <a:p>
            <a:pPr marL="0" indent="0">
              <a:buNone/>
            </a:pPr>
            <a:endParaRPr lang="en-GB" dirty="0"/>
          </a:p>
        </p:txBody>
      </p:sp>
      <p:pic>
        <p:nvPicPr>
          <p:cNvPr id="7171" name="Picture 3" descr="\\LON-AADFS01\Shared\COMMUNICATIONS\Education and Youth\Education\Send My Friend to School\2014\Steve Sinnott Award\Uganda pics\Smaller versions\image - interviewing Eva for the film UGANDA - cropped.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223837" y="176786"/>
            <a:ext cx="5380789" cy="4166613"/>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1"/>
          <p:cNvSpPr txBox="1">
            <a:spLocks/>
          </p:cNvSpPr>
          <p:nvPr/>
        </p:nvSpPr>
        <p:spPr>
          <a:xfrm>
            <a:off x="403906" y="3571935"/>
            <a:ext cx="8492444" cy="1885950"/>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800" dirty="0" smtClean="0"/>
          </a:p>
          <a:p>
            <a:pPr marL="0" indent="0">
              <a:buFont typeface="Arial"/>
              <a:buNone/>
            </a:pPr>
            <a:endParaRPr lang="en-GB" sz="2800" dirty="0" smtClean="0"/>
          </a:p>
          <a:p>
            <a:pPr marL="0" indent="0">
              <a:buFont typeface="Arial"/>
              <a:buNone/>
            </a:pPr>
            <a:endParaRPr lang="en-GB" sz="2800" dirty="0" smtClean="0"/>
          </a:p>
          <a:p>
            <a:pPr marL="0" indent="0">
              <a:buFont typeface="Arial"/>
              <a:buNone/>
            </a:pPr>
            <a:endParaRPr lang="en-GB" sz="2000" b="0" dirty="0" smtClean="0"/>
          </a:p>
          <a:p>
            <a:pPr marL="0" indent="0">
              <a:buFont typeface="Arial"/>
              <a:buNone/>
            </a:pPr>
            <a:endParaRPr lang="en-GB" sz="2800" dirty="0" smtClean="0"/>
          </a:p>
          <a:p>
            <a:pPr marL="0" indent="0">
              <a:buFont typeface="Arial"/>
              <a:buNone/>
            </a:pPr>
            <a:endParaRPr lang="en-GB" dirty="0" smtClean="0"/>
          </a:p>
          <a:p>
            <a:pPr marL="0" indent="0">
              <a:buFont typeface="Arial"/>
              <a:buNone/>
            </a:pPr>
            <a:endParaRPr lang="en-GB" dirty="0"/>
          </a:p>
        </p:txBody>
      </p:sp>
      <p:sp>
        <p:nvSpPr>
          <p:cNvPr id="6" name="Content Placeholder 1"/>
          <p:cNvSpPr txBox="1">
            <a:spLocks/>
          </p:cNvSpPr>
          <p:nvPr/>
        </p:nvSpPr>
        <p:spPr>
          <a:xfrm>
            <a:off x="2025990" y="3347499"/>
            <a:ext cx="3187019" cy="3320001"/>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2800" dirty="0" smtClean="0"/>
          </a:p>
          <a:p>
            <a:pPr marL="0" indent="0">
              <a:buFont typeface="Arial"/>
              <a:buNone/>
            </a:pPr>
            <a:endParaRPr lang="en-GB" dirty="0"/>
          </a:p>
        </p:txBody>
      </p:sp>
      <p:sp>
        <p:nvSpPr>
          <p:cNvPr id="7" name="Content Placeholder 1"/>
          <p:cNvSpPr txBox="1">
            <a:spLocks/>
          </p:cNvSpPr>
          <p:nvPr/>
        </p:nvSpPr>
        <p:spPr>
          <a:xfrm>
            <a:off x="1774484" y="5099371"/>
            <a:ext cx="6877050" cy="850377"/>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0" dirty="0" smtClean="0"/>
              <a:t>She wanted to become a doctor, but the local school cannot support her learning needs.</a:t>
            </a:r>
          </a:p>
          <a:p>
            <a:pPr marL="0" indent="0">
              <a:buNone/>
            </a:pPr>
            <a:endParaRPr lang="en-GB" sz="2000" b="0" dirty="0"/>
          </a:p>
          <a:p>
            <a:pPr marL="0" indent="0">
              <a:buFont typeface="Arial"/>
              <a:buNone/>
            </a:pPr>
            <a:endParaRPr lang="en-GB" sz="2800" dirty="0" smtClean="0"/>
          </a:p>
          <a:p>
            <a:pPr marL="0" indent="0">
              <a:buFont typeface="Arial"/>
              <a:buNone/>
            </a:pPr>
            <a:endParaRPr lang="en-GB" dirty="0"/>
          </a:p>
        </p:txBody>
      </p:sp>
    </p:spTree>
    <p:extLst>
      <p:ext uri="{BB962C8B-B14F-4D97-AF65-F5344CB8AC3E}">
        <p14:creationId xmlns="" xmlns:p14="http://schemas.microsoft.com/office/powerpoint/2010/main" val="2869623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225" y="204249"/>
            <a:ext cx="8115299" cy="1929351"/>
          </a:xfrm>
        </p:spPr>
        <p:txBody>
          <a:bodyPr/>
          <a:lstStyle/>
          <a:p>
            <a:pPr marL="0" indent="0">
              <a:buNone/>
            </a:pPr>
            <a:r>
              <a:rPr lang="en-GB" sz="2800" dirty="0" smtClean="0"/>
              <a:t>Meeting </a:t>
            </a:r>
            <a:r>
              <a:rPr lang="en-GB" sz="2800" dirty="0" err="1" smtClean="0"/>
              <a:t>Nabirye</a:t>
            </a:r>
            <a:endParaRPr lang="en-GB" sz="2800" dirty="0" smtClean="0"/>
          </a:p>
          <a:p>
            <a:pPr marL="0" indent="0">
              <a:buNone/>
            </a:pPr>
            <a:endParaRPr lang="en-GB" sz="1200" dirty="0" smtClean="0"/>
          </a:p>
          <a:p>
            <a:pPr marL="0" indent="0">
              <a:buNone/>
            </a:pPr>
            <a:r>
              <a:rPr lang="en-GB" sz="2000" b="0" dirty="0" smtClean="0"/>
              <a:t>We also met </a:t>
            </a:r>
            <a:r>
              <a:rPr lang="en-GB" sz="2000" b="0" dirty="0" err="1" smtClean="0"/>
              <a:t>Nabirye</a:t>
            </a:r>
            <a:r>
              <a:rPr lang="en-GB" sz="2000" b="0" dirty="0" smtClean="0"/>
              <a:t>, aged 15.  She told us that she had to drop out of school when she was 10 because she couldn’t see the chalkboard.  Her school was not able to help her.</a:t>
            </a:r>
            <a:endParaRPr lang="en-GB" sz="2000" b="0" dirty="0"/>
          </a:p>
        </p:txBody>
      </p:sp>
      <p:pic>
        <p:nvPicPr>
          <p:cNvPr id="1026" name="Picture 2" descr="\\LON-AADFS01\Shared\COMMUNICATIONS\Education and Youth\Education\Send My Friend to School\2014\Photos\Uganda trip pics\Smaller versions\image - image - Uganda Nabiryhe Graeme Robertson .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2864190" y="2381250"/>
            <a:ext cx="6100763" cy="406717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1"/>
          <p:cNvSpPr txBox="1">
            <a:spLocks/>
          </p:cNvSpPr>
          <p:nvPr/>
        </p:nvSpPr>
        <p:spPr>
          <a:xfrm>
            <a:off x="180975" y="2419351"/>
            <a:ext cx="2495550" cy="2800350"/>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0" dirty="0" smtClean="0"/>
              <a:t>It was eye-opening to see the contrast between the happy children playing with their school friends and </a:t>
            </a:r>
            <a:r>
              <a:rPr lang="en-GB" sz="2000" b="0" dirty="0" err="1" smtClean="0"/>
              <a:t>Nabirye</a:t>
            </a:r>
            <a:r>
              <a:rPr lang="en-GB" sz="2000" b="0" dirty="0" smtClean="0"/>
              <a:t>, who felt isolated.  </a:t>
            </a:r>
            <a:endParaRPr lang="en-GB" sz="2800" dirty="0" smtClean="0"/>
          </a:p>
          <a:p>
            <a:pPr marL="0" indent="0">
              <a:buFont typeface="Arial"/>
              <a:buNone/>
            </a:pPr>
            <a:endParaRPr lang="en-GB" dirty="0"/>
          </a:p>
        </p:txBody>
      </p:sp>
    </p:spTree>
    <p:extLst>
      <p:ext uri="{BB962C8B-B14F-4D97-AF65-F5344CB8AC3E}">
        <p14:creationId xmlns="" xmlns:p14="http://schemas.microsoft.com/office/powerpoint/2010/main" val="513507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ON-AADFS01\Shared\COMMUNICATIONS\Education and Youth\Education\Send My Friend to School\2014\Photos\Uganda trip pics\Smaller versions\IMAGE - meeting Hamza and his father UGANDA - cropped.jpg"/>
          <p:cNvPicPr>
            <a:picLocks noGrp="1" noChangeAspect="1" noChangeArrowheads="1"/>
          </p:cNvPicPr>
          <p:nvPr>
            <p:ph idx="1"/>
          </p:nvPr>
        </p:nvPicPr>
        <p:blipFill>
          <a:blip r:embed="rId2" cstate="screen">
            <a:extLst>
              <a:ext uri="{28A0092B-C50C-407E-A947-70E740481C1C}">
                <a14:useLocalDpi xmlns="" xmlns:a14="http://schemas.microsoft.com/office/drawing/2010/main" val="0"/>
              </a:ext>
            </a:extLst>
          </a:blip>
          <a:srcRect/>
          <a:stretch>
            <a:fillRect/>
          </a:stretch>
        </p:blipFill>
        <p:spPr bwMode="auto">
          <a:xfrm>
            <a:off x="114299" y="172697"/>
            <a:ext cx="5019675" cy="482882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ontent Placeholder 1"/>
          <p:cNvSpPr txBox="1">
            <a:spLocks/>
          </p:cNvSpPr>
          <p:nvPr/>
        </p:nvSpPr>
        <p:spPr>
          <a:xfrm>
            <a:off x="5529261" y="172696"/>
            <a:ext cx="3033713" cy="4513603"/>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800" dirty="0" smtClean="0"/>
              <a:t>Meeting </a:t>
            </a:r>
            <a:r>
              <a:rPr lang="en-GB" sz="2800" dirty="0" err="1" smtClean="0"/>
              <a:t>Hamza</a:t>
            </a:r>
            <a:endParaRPr lang="en-GB" sz="2800" dirty="0" smtClean="0"/>
          </a:p>
          <a:p>
            <a:pPr marL="0" indent="0">
              <a:buFont typeface="Arial"/>
              <a:buNone/>
            </a:pPr>
            <a:endParaRPr lang="en-GB" sz="1200" b="0" dirty="0" smtClean="0"/>
          </a:p>
          <a:p>
            <a:pPr marL="0" indent="0">
              <a:buFont typeface="Arial"/>
              <a:buNone/>
            </a:pPr>
            <a:r>
              <a:rPr lang="en-GB" sz="2000" b="0" dirty="0" smtClean="0"/>
              <a:t>We then met 17-year-old </a:t>
            </a:r>
            <a:r>
              <a:rPr lang="en-GB" sz="2000" b="0" dirty="0" err="1" smtClean="0"/>
              <a:t>Hamza</a:t>
            </a:r>
            <a:r>
              <a:rPr lang="en-GB" sz="2000" b="0" dirty="0" smtClean="0"/>
              <a:t>, who is blind.  His family cannot afford the fees at schools that are equipped for visually impaired children.</a:t>
            </a:r>
          </a:p>
          <a:p>
            <a:pPr marL="0" indent="0">
              <a:buFont typeface="Arial"/>
              <a:buNone/>
            </a:pPr>
            <a:endParaRPr lang="en-GB" sz="2000" b="0" dirty="0"/>
          </a:p>
          <a:p>
            <a:pPr marL="0" indent="0">
              <a:buFont typeface="Arial"/>
              <a:buNone/>
            </a:pPr>
            <a:r>
              <a:rPr lang="en-GB" sz="2000" b="0" dirty="0" err="1" smtClean="0"/>
              <a:t>Hamza’s</a:t>
            </a:r>
            <a:r>
              <a:rPr lang="en-GB" sz="2000" b="0" dirty="0" smtClean="0"/>
              <a:t> father is also blind, and struggles to support the family.</a:t>
            </a:r>
          </a:p>
          <a:p>
            <a:pPr marL="0" indent="0">
              <a:buFont typeface="Arial"/>
              <a:buNone/>
            </a:pPr>
            <a:endParaRPr lang="en-GB" dirty="0"/>
          </a:p>
        </p:txBody>
      </p:sp>
      <p:sp>
        <p:nvSpPr>
          <p:cNvPr id="10" name="Content Placeholder 1"/>
          <p:cNvSpPr txBox="1">
            <a:spLocks/>
          </p:cNvSpPr>
          <p:nvPr/>
        </p:nvSpPr>
        <p:spPr>
          <a:xfrm>
            <a:off x="1800224" y="5328934"/>
            <a:ext cx="6877050" cy="850377"/>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0" dirty="0" smtClean="0"/>
              <a:t>Meeting these children was upsetting, but filled us with more motivation to help change the situation.</a:t>
            </a:r>
          </a:p>
          <a:p>
            <a:pPr marL="0" indent="0">
              <a:buNone/>
            </a:pPr>
            <a:endParaRPr lang="en-GB" sz="2000" b="0" dirty="0"/>
          </a:p>
          <a:p>
            <a:pPr marL="0" indent="0">
              <a:buFont typeface="Arial"/>
              <a:buNone/>
            </a:pPr>
            <a:endParaRPr lang="en-GB" sz="2800" dirty="0" smtClean="0"/>
          </a:p>
          <a:p>
            <a:pPr marL="0" indent="0">
              <a:buFont typeface="Arial"/>
              <a:buNone/>
            </a:pPr>
            <a:endParaRPr lang="en-GB" dirty="0"/>
          </a:p>
        </p:txBody>
      </p:sp>
    </p:spTree>
    <p:extLst>
      <p:ext uri="{BB962C8B-B14F-4D97-AF65-F5344CB8AC3E}">
        <p14:creationId xmlns="" xmlns:p14="http://schemas.microsoft.com/office/powerpoint/2010/main" val="2684483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1" y="1899699"/>
            <a:ext cx="8406719" cy="1491201"/>
          </a:xfrm>
        </p:spPr>
        <p:txBody>
          <a:bodyPr/>
          <a:lstStyle/>
          <a:p>
            <a:pPr marL="0" indent="0" algn="ctr">
              <a:buNone/>
            </a:pPr>
            <a:r>
              <a:rPr lang="en-GB" sz="5400" dirty="0" smtClean="0"/>
              <a:t>Day 4: </a:t>
            </a:r>
          </a:p>
          <a:p>
            <a:pPr marL="0" indent="0" algn="ctr">
              <a:buNone/>
            </a:pPr>
            <a:r>
              <a:rPr lang="en-GB" sz="5400" dirty="0" smtClean="0"/>
              <a:t>Inclusive schools</a:t>
            </a:r>
            <a:endParaRPr lang="en-GB" sz="5400" dirty="0"/>
          </a:p>
        </p:txBody>
      </p:sp>
    </p:spTree>
    <p:extLst>
      <p:ext uri="{BB962C8B-B14F-4D97-AF65-F5344CB8AC3E}">
        <p14:creationId xmlns="" xmlns:p14="http://schemas.microsoft.com/office/powerpoint/2010/main" val="818593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2" y="385224"/>
            <a:ext cx="3482294" cy="5033443"/>
          </a:xfrm>
        </p:spPr>
        <p:txBody>
          <a:bodyPr/>
          <a:lstStyle/>
          <a:p>
            <a:pPr marL="0" indent="0">
              <a:buNone/>
            </a:pPr>
            <a:r>
              <a:rPr lang="en-GB" sz="2000" b="0" dirty="0" smtClean="0"/>
              <a:t>On our fourth day, we visited the friendly Bishop Willis Primary School in </a:t>
            </a:r>
            <a:r>
              <a:rPr lang="en-GB" sz="2000" b="0" dirty="0" err="1" smtClean="0"/>
              <a:t>Iganga</a:t>
            </a:r>
            <a:r>
              <a:rPr lang="en-GB" sz="2000" b="0" dirty="0" smtClean="0"/>
              <a:t>.</a:t>
            </a:r>
          </a:p>
          <a:p>
            <a:pPr marL="0" indent="0">
              <a:buNone/>
            </a:pPr>
            <a:endParaRPr lang="en-GB" sz="2000" b="0" dirty="0"/>
          </a:p>
          <a:p>
            <a:pPr marL="0" indent="0">
              <a:buNone/>
            </a:pPr>
            <a:r>
              <a:rPr lang="en-GB" sz="2000" b="0" dirty="0" smtClean="0"/>
              <a:t>56 visually impaired children attend the school, and learn side by side in classes with sighted children.  They also regularly visit a visual impairment unit for further support.</a:t>
            </a:r>
          </a:p>
          <a:p>
            <a:pPr marL="0" indent="0">
              <a:buNone/>
            </a:pPr>
            <a:endParaRPr lang="en-GB" sz="2000" b="0" dirty="0"/>
          </a:p>
          <a:p>
            <a:pPr marL="0" indent="0">
              <a:buNone/>
            </a:pPr>
            <a:r>
              <a:rPr lang="en-GB" sz="2000" b="0" dirty="0" smtClean="0"/>
              <a:t>It was a great example of inclusive education.</a:t>
            </a:r>
            <a:endParaRPr lang="en-GB" sz="2000" b="0" dirty="0"/>
          </a:p>
          <a:p>
            <a:pPr marL="0" indent="0">
              <a:buNone/>
            </a:pPr>
            <a:endParaRPr lang="en-GB" sz="2000" b="0" dirty="0"/>
          </a:p>
        </p:txBody>
      </p:sp>
      <p:pic>
        <p:nvPicPr>
          <p:cNvPr id="3" name="Picture 3" descr="\\LON-AADFS01\Shared\COMMUNICATIONS\Education and Youth\Education\Send My Friend to School\2014\Steve Sinnott Award\Uganda pics\Smaller versions\image - Rebecca and Maisie talking to 3 schoolgirls  Graeme Robertson.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4319588" y="85724"/>
            <a:ext cx="4367212" cy="65508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1768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6731" y="232825"/>
            <a:ext cx="8759143" cy="2167475"/>
          </a:xfrm>
        </p:spPr>
        <p:txBody>
          <a:bodyPr/>
          <a:lstStyle/>
          <a:p>
            <a:pPr marL="0" indent="0">
              <a:buNone/>
            </a:pPr>
            <a:r>
              <a:rPr lang="en-GB" sz="2000" b="0" dirty="0" smtClean="0"/>
              <a:t>Then it was time for some games!  </a:t>
            </a:r>
            <a:endParaRPr lang="en-GB" sz="2000" b="0" dirty="0"/>
          </a:p>
          <a:p>
            <a:pPr marL="0" indent="0">
              <a:buNone/>
            </a:pPr>
            <a:endParaRPr lang="en-GB" sz="1200" b="0" dirty="0" smtClean="0"/>
          </a:p>
          <a:p>
            <a:pPr marL="0" indent="0">
              <a:buNone/>
            </a:pPr>
            <a:r>
              <a:rPr lang="en-GB" sz="2000" b="0" dirty="0" smtClean="0"/>
              <a:t>We had great fun playing cricket, using a ball that made a sound as it moved.  </a:t>
            </a:r>
            <a:r>
              <a:rPr lang="en-GB" sz="2000" b="0" dirty="0"/>
              <a:t>I</a:t>
            </a:r>
            <a:r>
              <a:rPr lang="en-GB" sz="2000" b="0" dirty="0" smtClean="0"/>
              <a:t>t was clear that at Bishop Willis they were taught that having a disability should never hold you back!</a:t>
            </a:r>
            <a:endParaRPr lang="en-GB" sz="2000" b="0" dirty="0"/>
          </a:p>
        </p:txBody>
      </p:sp>
      <p:pic>
        <p:nvPicPr>
          <p:cNvPr id="4098" name="Picture 2" descr="\\LON-AADFS01\Shared\COMMUNICATIONS\Education and Youth\Education\Send My Friend to School\2014\Photos\Uganda trip pics\Smaller versions\image - Rebecca playing cricket UGANDA.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2667000" y="2228850"/>
            <a:ext cx="6175390" cy="411692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1"/>
          <p:cNvSpPr txBox="1">
            <a:spLocks/>
          </p:cNvSpPr>
          <p:nvPr/>
        </p:nvSpPr>
        <p:spPr>
          <a:xfrm>
            <a:off x="146731" y="2400300"/>
            <a:ext cx="2450403" cy="2581275"/>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0" dirty="0" smtClean="0"/>
              <a:t>It was an uplifting morning and we were left feeling inspired and educated – and ashamed of our cricketing skills!</a:t>
            </a:r>
          </a:p>
        </p:txBody>
      </p:sp>
    </p:spTree>
    <p:extLst>
      <p:ext uri="{BB962C8B-B14F-4D97-AF65-F5344CB8AC3E}">
        <p14:creationId xmlns="" xmlns:p14="http://schemas.microsoft.com/office/powerpoint/2010/main" val="1384530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txBox="1">
            <a:spLocks/>
          </p:cNvSpPr>
          <p:nvPr/>
        </p:nvSpPr>
        <p:spPr>
          <a:xfrm>
            <a:off x="5833156" y="330581"/>
            <a:ext cx="2834594" cy="3031744"/>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0" dirty="0" err="1" smtClean="0"/>
              <a:t>Iganga</a:t>
            </a:r>
            <a:r>
              <a:rPr lang="en-GB" sz="2000" b="0" dirty="0" smtClean="0"/>
              <a:t> Secondary </a:t>
            </a:r>
            <a:r>
              <a:rPr lang="en-GB" sz="2000" b="0" dirty="0"/>
              <a:t>S</a:t>
            </a:r>
            <a:r>
              <a:rPr lang="en-GB" sz="2000" b="0" dirty="0" smtClean="0"/>
              <a:t>chool was better equipped than the primary school.  For example, the edges of paths were painted for the benefit of the visually impaired.</a:t>
            </a:r>
          </a:p>
        </p:txBody>
      </p:sp>
      <p:sp>
        <p:nvSpPr>
          <p:cNvPr id="8" name="Content Placeholder 1"/>
          <p:cNvSpPr txBox="1">
            <a:spLocks/>
          </p:cNvSpPr>
          <p:nvPr/>
        </p:nvSpPr>
        <p:spPr>
          <a:xfrm>
            <a:off x="344296" y="4095750"/>
            <a:ext cx="8153401" cy="1381126"/>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0" dirty="0" smtClean="0"/>
              <a:t>We spoke to a 17-year-old boy, Joseph, who was very ambitious.  He wanted to become a lawyer or a journalist, and was determined to do well in his A levels.  His vision is limited, but he would not let that stop him from trying his best to achieve his goals.</a:t>
            </a:r>
          </a:p>
        </p:txBody>
      </p:sp>
      <p:sp>
        <p:nvSpPr>
          <p:cNvPr id="3" name="Content Placeholder 2"/>
          <p:cNvSpPr>
            <a:spLocks noGrp="1"/>
          </p:cNvSpPr>
          <p:nvPr>
            <p:ph idx="1"/>
          </p:nvPr>
        </p:nvSpPr>
        <p:spPr/>
        <p:txBody>
          <a:bodyPr/>
          <a:lstStyle/>
          <a:p>
            <a:endParaRPr lang="en-GB" dirty="0"/>
          </a:p>
        </p:txBody>
      </p:sp>
      <p:pic>
        <p:nvPicPr>
          <p:cNvPr id="5126" name="Picture 6" descr="\\LON-AADFS01\Shared\COMMUNICATIONS\Education and Youth\Education\Send My Friend to School\2014\Photos\Uganda trip pics\Smaller versions\image - Rebecca (left and Maisie (right) in Iganga secondary school UGANDA.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146731" y="85725"/>
            <a:ext cx="5553075" cy="3702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3124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1" y="1899699"/>
            <a:ext cx="8406719" cy="1491201"/>
          </a:xfrm>
        </p:spPr>
        <p:txBody>
          <a:bodyPr/>
          <a:lstStyle/>
          <a:p>
            <a:pPr marL="0" indent="0" algn="ctr">
              <a:buNone/>
            </a:pPr>
            <a:r>
              <a:rPr lang="en-GB" sz="5400" dirty="0" smtClean="0"/>
              <a:t>Day 5: </a:t>
            </a:r>
          </a:p>
          <a:p>
            <a:pPr marL="0" indent="0" algn="ctr">
              <a:buNone/>
            </a:pPr>
            <a:r>
              <a:rPr lang="en-GB" sz="5400" dirty="0" smtClean="0"/>
              <a:t>Meeting policy makers</a:t>
            </a:r>
            <a:endParaRPr lang="en-GB" sz="5400" dirty="0"/>
          </a:p>
        </p:txBody>
      </p:sp>
    </p:spTree>
    <p:extLst>
      <p:ext uri="{BB962C8B-B14F-4D97-AF65-F5344CB8AC3E}">
        <p14:creationId xmlns="" xmlns:p14="http://schemas.microsoft.com/office/powerpoint/2010/main" val="3816958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2" y="385224"/>
            <a:ext cx="8482918" cy="1453101"/>
          </a:xfrm>
        </p:spPr>
        <p:txBody>
          <a:bodyPr/>
          <a:lstStyle/>
          <a:p>
            <a:pPr marL="0" indent="0">
              <a:buNone/>
            </a:pPr>
            <a:r>
              <a:rPr lang="en-GB" sz="2000" b="0" dirty="0" smtClean="0"/>
              <a:t>On our last day in Uganda, we met ministers of the special needs department within the Ministry of Education and Sports.  We were impressed by their openness and honesty about the current situation regarding special needs education in Uganda. </a:t>
            </a:r>
            <a:endParaRPr lang="en-GB" sz="2000" b="0" dirty="0"/>
          </a:p>
        </p:txBody>
      </p:sp>
      <p:pic>
        <p:nvPicPr>
          <p:cNvPr id="6146" name="Picture 2" descr="\\LON-AADFS01\Shared\COMMUNICATIONS\Education and Youth\Education\Send My Friend to School\2014\Photos\Uganda trip pics\Smaller versions\image - girls at Ministry of Education UGANDA.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2771775" y="2185537"/>
            <a:ext cx="6195792" cy="420573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1"/>
          <p:cNvSpPr txBox="1">
            <a:spLocks/>
          </p:cNvSpPr>
          <p:nvPr/>
        </p:nvSpPr>
        <p:spPr>
          <a:xfrm>
            <a:off x="203880" y="2254631"/>
            <a:ext cx="2386919" cy="3031744"/>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0" dirty="0" smtClean="0"/>
              <a:t>The ministry’s budget for education is small – this is one of the key problems facing special needs education in Uganda.</a:t>
            </a:r>
          </a:p>
        </p:txBody>
      </p:sp>
    </p:spTree>
    <p:extLst>
      <p:ext uri="{BB962C8B-B14F-4D97-AF65-F5344CB8AC3E}">
        <p14:creationId xmlns="" xmlns:p14="http://schemas.microsoft.com/office/powerpoint/2010/main" val="811490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1" y="2280699"/>
            <a:ext cx="8406719" cy="1491201"/>
          </a:xfrm>
        </p:spPr>
        <p:txBody>
          <a:bodyPr/>
          <a:lstStyle/>
          <a:p>
            <a:pPr marL="0" indent="0" algn="ctr">
              <a:buNone/>
            </a:pPr>
            <a:r>
              <a:rPr lang="en-GB" sz="5400" dirty="0" smtClean="0"/>
              <a:t>Back home in the UK</a:t>
            </a:r>
          </a:p>
        </p:txBody>
      </p:sp>
    </p:spTree>
    <p:extLst>
      <p:ext uri="{BB962C8B-B14F-4D97-AF65-F5344CB8AC3E}">
        <p14:creationId xmlns="" xmlns:p14="http://schemas.microsoft.com/office/powerpoint/2010/main" val="313405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9578" y="270924"/>
            <a:ext cx="8406719" cy="1415001"/>
          </a:xfrm>
        </p:spPr>
        <p:txBody>
          <a:bodyPr/>
          <a:lstStyle/>
          <a:p>
            <a:pPr marL="0" indent="0">
              <a:buNone/>
            </a:pPr>
            <a:r>
              <a:rPr lang="en-GB" sz="2000" dirty="0" err="1"/>
              <a:t>Maisie</a:t>
            </a:r>
            <a:r>
              <a:rPr lang="en-GB" sz="2000" dirty="0"/>
              <a:t> le </a:t>
            </a:r>
            <a:r>
              <a:rPr lang="en-GB" sz="2000" dirty="0" err="1"/>
              <a:t>Masurier</a:t>
            </a:r>
            <a:r>
              <a:rPr lang="en-GB" sz="2000" dirty="0"/>
              <a:t> and Rebecca </a:t>
            </a:r>
            <a:r>
              <a:rPr lang="en-GB" sz="2000" dirty="0" err="1" smtClean="0"/>
              <a:t>Unwin</a:t>
            </a:r>
            <a:r>
              <a:rPr lang="en-GB" sz="2000" dirty="0"/>
              <a:t> </a:t>
            </a:r>
            <a:r>
              <a:rPr lang="en-GB" sz="2000" b="0" dirty="0" smtClean="0"/>
              <a:t>– the </a:t>
            </a:r>
            <a:r>
              <a:rPr lang="en-GB" sz="2000" b="0" dirty="0"/>
              <a:t>2014 Young Ambassadors for the Send My Friend to School </a:t>
            </a:r>
            <a:r>
              <a:rPr lang="en-GB" sz="2000" b="0" dirty="0" smtClean="0"/>
              <a:t>campaign – visited </a:t>
            </a:r>
            <a:r>
              <a:rPr lang="en-GB" sz="2000" dirty="0" smtClean="0"/>
              <a:t>Uganda</a:t>
            </a:r>
            <a:r>
              <a:rPr lang="en-GB" sz="2000" b="0" dirty="0" smtClean="0"/>
              <a:t> in February to find out about the challenges children with disabilities face in getting an education.</a:t>
            </a:r>
            <a:endParaRPr lang="en-GB" sz="2000" b="0" dirty="0"/>
          </a:p>
          <a:p>
            <a:pPr marL="0" indent="0">
              <a:buNone/>
            </a:pPr>
            <a:endParaRPr lang="en-GB" sz="2000" dirty="0" smtClean="0"/>
          </a:p>
          <a:p>
            <a:endParaRPr lang="en-GB" sz="2400" dirty="0"/>
          </a:p>
          <a:p>
            <a:pPr marL="0" indent="0">
              <a:buNone/>
            </a:pPr>
            <a:endParaRPr lang="en-GB" sz="2400" dirty="0" smtClean="0"/>
          </a:p>
          <a:p>
            <a:pPr marL="0" indent="0">
              <a:buNone/>
            </a:pPr>
            <a:endParaRPr lang="en-GB" sz="2400" dirty="0"/>
          </a:p>
        </p:txBody>
      </p:sp>
      <p:pic>
        <p:nvPicPr>
          <p:cNvPr id="2050" name="Picture 2" descr="\\LON-AADFS01\Shared\COMMUNICATIONS\Education and Youth\Education\Send My Friend to School\2014\Steve Sinnott Award\Uganda pics\Smaller versions\image - High fives UGANDA.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1681163" y="1685924"/>
            <a:ext cx="7186612" cy="47910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7983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2" y="385225"/>
            <a:ext cx="8616268" cy="1900776"/>
          </a:xfrm>
        </p:spPr>
        <p:txBody>
          <a:bodyPr/>
          <a:lstStyle/>
          <a:p>
            <a:pPr marL="0" indent="0">
              <a:buNone/>
            </a:pPr>
            <a:r>
              <a:rPr lang="en-GB" sz="2000" dirty="0" err="1" smtClean="0"/>
              <a:t>Maisie’s</a:t>
            </a:r>
            <a:r>
              <a:rPr lang="en-GB" sz="2000" dirty="0" smtClean="0"/>
              <a:t> reflections</a:t>
            </a:r>
          </a:p>
          <a:p>
            <a:pPr marL="0" indent="0">
              <a:buNone/>
            </a:pPr>
            <a:endParaRPr lang="en-GB" sz="1200" b="0" dirty="0"/>
          </a:p>
          <a:p>
            <a:pPr marL="0" indent="0">
              <a:buNone/>
            </a:pPr>
            <a:r>
              <a:rPr lang="en-GB" sz="2000" b="0" dirty="0" smtClean="0"/>
              <a:t>We heard about a number of barriers preventing some children with disabilities from getting an education.  But there are grounds for optimism…Bishop Willis is an example of inclusive education in Uganda, and the Ministry of Education have new policies that promise to overcome barriers.</a:t>
            </a:r>
            <a:endParaRPr lang="en-GB" sz="2000" dirty="0" smtClean="0"/>
          </a:p>
        </p:txBody>
      </p:sp>
      <p:pic>
        <p:nvPicPr>
          <p:cNvPr id="7170" name="Picture 2" descr="\\LON-AADFS01\Shared\COMMUNICATIONS\Education and Youth\Education\Send My Friend to School\2014\Photos\Uganda trip pics\Smaller versions\image - Iganga secondary school Maisie in view UGANDA.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3286126" y="2733675"/>
            <a:ext cx="5400675" cy="360045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1"/>
          <p:cNvSpPr txBox="1">
            <a:spLocks/>
          </p:cNvSpPr>
          <p:nvPr/>
        </p:nvSpPr>
        <p:spPr>
          <a:xfrm>
            <a:off x="280082" y="2942150"/>
            <a:ext cx="2543175" cy="2196050"/>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0" dirty="0" smtClean="0"/>
              <a:t>The biggest global waste of all is the loss of potential for these children. We must act to change things!</a:t>
            </a:r>
          </a:p>
        </p:txBody>
      </p:sp>
    </p:spTree>
    <p:extLst>
      <p:ext uri="{BB962C8B-B14F-4D97-AF65-F5344CB8AC3E}">
        <p14:creationId xmlns="" xmlns:p14="http://schemas.microsoft.com/office/powerpoint/2010/main" val="1618646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ON-AADFS01\Shared\COMMUNICATIONS\Education and Youth\Education\Send My Friend to School\2014\Photos\Uganda trip pics\Smaller versions\image - rebeccca talking to girl in Iganga school UGANDA.jpg"/>
          <p:cNvPicPr>
            <a:picLocks noGrp="1" noChangeAspect="1" noChangeArrowheads="1"/>
          </p:cNvPicPr>
          <p:nvPr>
            <p:ph idx="1"/>
          </p:nvPr>
        </p:nvPicPr>
        <p:blipFill>
          <a:blip r:embed="rId2" cstate="screen">
            <a:extLst>
              <a:ext uri="{28A0092B-C50C-407E-A947-70E740481C1C}">
                <a14:useLocalDpi xmlns="" xmlns:a14="http://schemas.microsoft.com/office/drawing/2010/main" val="0"/>
              </a:ext>
            </a:extLst>
          </a:blip>
          <a:srcRect/>
          <a:stretch>
            <a:fillRect/>
          </a:stretch>
        </p:blipFill>
        <p:spPr bwMode="auto">
          <a:xfrm>
            <a:off x="3611381" y="500142"/>
            <a:ext cx="5181971" cy="3453672"/>
          </a:xfrm>
          <a:prstGeom prst="rect">
            <a:avLst/>
          </a:prstGeom>
          <a:noFill/>
          <a:extLst>
            <a:ext uri="{909E8E84-426E-40DD-AFC4-6F175D3DCCD1}">
              <a14:hiddenFill xmlns="" xmlns:a14="http://schemas.microsoft.com/office/drawing/2010/main">
                <a:solidFill>
                  <a:srgbClr val="FFFFFF"/>
                </a:solidFill>
              </a14:hiddenFill>
            </a:ext>
          </a:extLst>
        </p:spPr>
      </p:pic>
      <p:sp>
        <p:nvSpPr>
          <p:cNvPr id="4" name="Content Placeholder 1"/>
          <p:cNvSpPr txBox="1">
            <a:spLocks/>
          </p:cNvSpPr>
          <p:nvPr/>
        </p:nvSpPr>
        <p:spPr>
          <a:xfrm>
            <a:off x="285749" y="500142"/>
            <a:ext cx="3019425" cy="4795757"/>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dirty="0" smtClean="0"/>
              <a:t>Rebecca’s reflections</a:t>
            </a:r>
          </a:p>
          <a:p>
            <a:pPr marL="0" indent="0">
              <a:buFont typeface="Arial"/>
              <a:buNone/>
            </a:pPr>
            <a:endParaRPr lang="en-GB" sz="1200" b="0" dirty="0"/>
          </a:p>
          <a:p>
            <a:pPr marL="0" indent="0">
              <a:buFont typeface="Arial"/>
              <a:buNone/>
            </a:pPr>
            <a:r>
              <a:rPr lang="en-GB" sz="2000" b="0" dirty="0" smtClean="0"/>
              <a:t>I fully support inclusive education – with my own visual impairment I personally could not bear to have any other type of education.</a:t>
            </a:r>
          </a:p>
          <a:p>
            <a:pPr marL="0" indent="0">
              <a:buFont typeface="Arial"/>
              <a:buNone/>
            </a:pPr>
            <a:endParaRPr lang="en-GB" sz="2000" b="0" dirty="0"/>
          </a:p>
          <a:p>
            <a:pPr marL="0" indent="0">
              <a:buNone/>
            </a:pPr>
            <a:r>
              <a:rPr lang="en-GB" sz="2000" b="0" dirty="0"/>
              <a:t>Inclusive education offers mutual understanding and removal of any potential stigma attached to special needs.</a:t>
            </a:r>
          </a:p>
          <a:p>
            <a:pPr marL="0" indent="0">
              <a:buFont typeface="Arial"/>
              <a:buNone/>
            </a:pPr>
            <a:endParaRPr lang="en-GB" sz="2000" b="0" dirty="0" smtClean="0"/>
          </a:p>
        </p:txBody>
      </p:sp>
      <p:sp>
        <p:nvSpPr>
          <p:cNvPr id="5" name="Content Placeholder 1"/>
          <p:cNvSpPr txBox="1">
            <a:spLocks/>
          </p:cNvSpPr>
          <p:nvPr/>
        </p:nvSpPr>
        <p:spPr>
          <a:xfrm>
            <a:off x="3611381" y="4520485"/>
            <a:ext cx="4914900" cy="1764405"/>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0" dirty="0" smtClean="0"/>
              <a:t>I feel strongly that people should be more aware of how important it is for all children across the world to fulfil the right to education – we can all play a part in campaigning for that right!</a:t>
            </a:r>
          </a:p>
        </p:txBody>
      </p:sp>
    </p:spTree>
    <p:extLst>
      <p:ext uri="{BB962C8B-B14F-4D97-AF65-F5344CB8AC3E}">
        <p14:creationId xmlns="" xmlns:p14="http://schemas.microsoft.com/office/powerpoint/2010/main" val="552162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b="0" dirty="0" smtClean="0"/>
              <a:t>With thanks to</a:t>
            </a:r>
            <a:r>
              <a:rPr lang="en-GB" b="0" dirty="0" smtClean="0"/>
              <a:t>…</a:t>
            </a:r>
          </a:p>
          <a:p>
            <a:pPr marL="0" indent="0">
              <a:buNone/>
            </a:pPr>
            <a:endParaRPr lang="en-GB" b="0" dirty="0" smtClean="0"/>
          </a:p>
          <a:p>
            <a:pPr marL="0" indent="0">
              <a:buNone/>
            </a:pPr>
            <a:r>
              <a:rPr lang="en-GB" sz="2800" b="0" dirty="0" smtClean="0"/>
              <a:t>Photos © </a:t>
            </a:r>
            <a:r>
              <a:rPr lang="en-GB" sz="2800" b="0" smtClean="0"/>
              <a:t>Graeme Robertson/GCE UK</a:t>
            </a:r>
            <a:endParaRPr lang="en-GB" sz="2800" b="0" dirty="0" smtClean="0"/>
          </a:p>
          <a:p>
            <a:pPr marL="0" indent="0">
              <a:buNone/>
            </a:pPr>
            <a:endParaRPr lang="en-GB" b="0" dirty="0" smtClean="0"/>
          </a:p>
          <a:p>
            <a:pPr marL="0" indent="0">
              <a:buNone/>
            </a:pPr>
            <a:endParaRPr lang="en-GB" b="0" dirty="0"/>
          </a:p>
        </p:txBody>
      </p:sp>
      <p:pic>
        <p:nvPicPr>
          <p:cNvPr id="10243" name="Picture 3" descr="C:\Users\rachel.fox\AppData\Local\Microsoft\Windows\Temporary Internet Files\Content.Outlook\G47B1TTU\Sightsavers horizontal version.pn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400050" y="2369215"/>
            <a:ext cx="3053582" cy="927648"/>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C:\Users\rachel.fox\AppData\Local\Microsoft\Windows\Temporary Internet Files\Content.Outlook\G47B1TTU\NUT logo.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4027507" y="2369215"/>
            <a:ext cx="2735243" cy="1292183"/>
          </a:xfrm>
          <a:prstGeom prst="rect">
            <a:avLst/>
          </a:prstGeom>
          <a:noFill/>
          <a:extLst>
            <a:ext uri="{909E8E84-426E-40DD-AFC4-6F175D3DCCD1}">
              <a14:hiddenFill xmlns="" xmlns:a14="http://schemas.microsoft.com/office/drawing/2010/main">
                <a:solidFill>
                  <a:srgbClr val="FFFFFF"/>
                </a:solidFill>
              </a14:hiddenFill>
            </a:ext>
          </a:extLst>
        </p:spPr>
      </p:pic>
      <p:pic>
        <p:nvPicPr>
          <p:cNvPr id="10246" name="Picture 6" descr="C:\Users\rachel.fox\AppData\Local\Microsoft\Windows\Temporary Internet Files\Content.Outlook\G47B1TTU\GCE Logo English.jpg"/>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3253607" y="4313217"/>
            <a:ext cx="3509143" cy="746584"/>
          </a:xfrm>
          <a:prstGeom prst="rect">
            <a:avLst/>
          </a:prstGeom>
          <a:noFill/>
          <a:extLst>
            <a:ext uri="{909E8E84-426E-40DD-AFC4-6F175D3DCCD1}">
              <a14:hiddenFill xmlns="" xmlns:a14="http://schemas.microsoft.com/office/drawing/2010/main">
                <a:solidFill>
                  <a:srgbClr val="FFFFFF"/>
                </a:solidFill>
              </a14:hiddenFill>
            </a:ext>
          </a:extLst>
        </p:spPr>
      </p:pic>
      <p:pic>
        <p:nvPicPr>
          <p:cNvPr id="10247" name="Picture 7" descr="C:\Users\rachel.fox\AppData\Local\Microsoft\Windows\Temporary Internet Files\Content.Outlook\G47B1TTU\logo_50mm_cmyk_131122 (2).jpg"/>
          <p:cNvPicPr>
            <a:picLocks noChangeAspect="1" noChangeArrowheads="1"/>
          </p:cNvPicPr>
          <p:nvPr/>
        </p:nvPicPr>
        <p:blipFill>
          <a:blip r:embed="rId5" cstate="screen">
            <a:extLst>
              <a:ext uri="{28A0092B-C50C-407E-A947-70E740481C1C}">
                <a14:useLocalDpi xmlns="" xmlns:a14="http://schemas.microsoft.com/office/drawing/2010/main" val="0"/>
              </a:ext>
            </a:extLst>
          </a:blip>
          <a:srcRect/>
          <a:stretch>
            <a:fillRect/>
          </a:stretch>
        </p:blipFill>
        <p:spPr bwMode="auto">
          <a:xfrm>
            <a:off x="748987" y="3770600"/>
            <a:ext cx="1971675" cy="1648067"/>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Text Box 8"/>
          <p:cNvSpPr txBox="1">
            <a:spLocks noChangeArrowheads="1"/>
          </p:cNvSpPr>
          <p:nvPr/>
        </p:nvSpPr>
        <p:spPr bwMode="auto">
          <a:xfrm>
            <a:off x="5705341" y="5418667"/>
            <a:ext cx="2363632" cy="554245"/>
          </a:xfrm>
          <a:prstGeom prst="rect">
            <a:avLst/>
          </a:prstGeom>
          <a:noFill/>
          <a:ln w="6350">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rgbClr val="7F7F7F"/>
                </a:solidFill>
                <a:effectLst/>
                <a:latin typeface="Arial Narrow" pitchFamily="34" charset="0"/>
                <a:cs typeface="Arial" pitchFamily="34" charset="0"/>
              </a:rPr>
              <a:t>This project is funded </a:t>
            </a:r>
            <a:br>
              <a:rPr kumimoji="0" lang="en-GB" sz="1600" b="0" i="0" u="none" strike="noStrike" cap="none" normalizeH="0" baseline="0" dirty="0" smtClean="0">
                <a:ln>
                  <a:noFill/>
                </a:ln>
                <a:solidFill>
                  <a:srgbClr val="7F7F7F"/>
                </a:solidFill>
                <a:effectLst/>
                <a:latin typeface="Arial Narrow" pitchFamily="34" charset="0"/>
                <a:cs typeface="Arial" pitchFamily="34" charset="0"/>
              </a:rPr>
            </a:br>
            <a:r>
              <a:rPr kumimoji="0" lang="en-GB" sz="1600" b="0" i="0" u="none" strike="noStrike" cap="none" normalizeH="0" baseline="0" dirty="0" smtClean="0">
                <a:ln>
                  <a:noFill/>
                </a:ln>
                <a:solidFill>
                  <a:srgbClr val="7F7F7F"/>
                </a:solidFill>
                <a:effectLst/>
                <a:latin typeface="Arial Narrow" pitchFamily="34" charset="0"/>
                <a:cs typeface="Arial" pitchFamily="34" charset="0"/>
              </a:rPr>
              <a:t>by the European Union.</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p:nvPr/>
        </p:nvPicPr>
        <p:blipFill>
          <a:blip r:embed="rId6" cstate="screen">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a:blip>
          <a:stretch>
            <a:fillRect/>
          </a:stretch>
        </p:blipFill>
        <p:spPr>
          <a:xfrm>
            <a:off x="7503509" y="5418667"/>
            <a:ext cx="814500" cy="554564"/>
          </a:xfrm>
          <a:prstGeom prst="rect">
            <a:avLst/>
          </a:prstGeom>
        </p:spPr>
      </p:pic>
    </p:spTree>
    <p:extLst>
      <p:ext uri="{BB962C8B-B14F-4D97-AF65-F5344CB8AC3E}">
        <p14:creationId xmlns="" xmlns:p14="http://schemas.microsoft.com/office/powerpoint/2010/main" val="396301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1" y="2052099"/>
            <a:ext cx="8406719" cy="1491201"/>
          </a:xfrm>
        </p:spPr>
        <p:txBody>
          <a:bodyPr/>
          <a:lstStyle/>
          <a:p>
            <a:pPr marL="0" indent="0" algn="ctr">
              <a:buNone/>
            </a:pPr>
            <a:r>
              <a:rPr lang="en-GB" sz="5400" dirty="0" smtClean="0"/>
              <a:t>Day 1: </a:t>
            </a:r>
          </a:p>
          <a:p>
            <a:pPr marL="0" indent="0" algn="ctr">
              <a:buNone/>
            </a:pPr>
            <a:r>
              <a:rPr lang="en-GB" sz="5400" dirty="0"/>
              <a:t>A</a:t>
            </a:r>
            <a:r>
              <a:rPr lang="en-GB" sz="5400" dirty="0" smtClean="0"/>
              <a:t>rriving in Uganda!</a:t>
            </a:r>
            <a:endParaRPr lang="en-GB" sz="5400" dirty="0"/>
          </a:p>
        </p:txBody>
      </p:sp>
    </p:spTree>
    <p:extLst>
      <p:ext uri="{BB962C8B-B14F-4D97-AF65-F5344CB8AC3E}">
        <p14:creationId xmlns="" xmlns:p14="http://schemas.microsoft.com/office/powerpoint/2010/main" val="2578638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756" y="409575"/>
            <a:ext cx="8406719" cy="1095375"/>
          </a:xfrm>
        </p:spPr>
        <p:txBody>
          <a:bodyPr/>
          <a:lstStyle/>
          <a:p>
            <a:pPr marL="0" indent="0">
              <a:buNone/>
            </a:pPr>
            <a:r>
              <a:rPr lang="en-GB" sz="2000" b="0" dirty="0" smtClean="0"/>
              <a:t>After a long journey…we arrived in Uganda, greeted by sunshine! Travelling through the capital, Kampala, we got a glimpse of Ugandan culture and way of life. </a:t>
            </a:r>
          </a:p>
          <a:p>
            <a:pPr marL="0" indent="0">
              <a:buNone/>
            </a:pPr>
            <a:endParaRPr lang="en-GB" sz="2000" b="0" dirty="0"/>
          </a:p>
        </p:txBody>
      </p:sp>
      <p:pic>
        <p:nvPicPr>
          <p:cNvPr id="7" name="Picture 2" descr="\\LON-AADFS01\Shared\COMMUNICATIONS\Education and Youth\Education\Send My Friend to School\2014\Photos\Uganda trip pics\Smaller versions\image - Rebecca (left) and maisie in a meeting UGANDA.jpg"/>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346756" y="1597105"/>
            <a:ext cx="5562480" cy="3708320"/>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ontent Placeholder 1"/>
          <p:cNvSpPr txBox="1">
            <a:spLocks/>
          </p:cNvSpPr>
          <p:nvPr/>
        </p:nvSpPr>
        <p:spPr>
          <a:xfrm>
            <a:off x="6128431" y="1622585"/>
            <a:ext cx="2625044" cy="3806665"/>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0" dirty="0" smtClean="0"/>
              <a:t>We </a:t>
            </a:r>
            <a:r>
              <a:rPr lang="en-GB" sz="2000" b="0" dirty="0"/>
              <a:t>met with Juliet, who works </a:t>
            </a:r>
            <a:r>
              <a:rPr lang="en-GB" sz="2000" b="0" dirty="0" smtClean="0"/>
              <a:t>for </a:t>
            </a:r>
            <a:r>
              <a:rPr lang="en-GB" sz="2000" b="0" dirty="0"/>
              <a:t>the charity </a:t>
            </a:r>
            <a:r>
              <a:rPr lang="en-GB" sz="2000" b="0" dirty="0" err="1"/>
              <a:t>Sightsavers</a:t>
            </a:r>
            <a:r>
              <a:rPr lang="en-GB" sz="2000" b="0" dirty="0" smtClean="0"/>
              <a:t>.</a:t>
            </a:r>
          </a:p>
          <a:p>
            <a:pPr marL="0" indent="0">
              <a:buNone/>
            </a:pPr>
            <a:endParaRPr lang="en-GB" sz="2000" b="0" dirty="0"/>
          </a:p>
          <a:p>
            <a:pPr marL="0" indent="0">
              <a:buNone/>
            </a:pPr>
            <a:r>
              <a:rPr lang="en-GB" sz="2000" b="0" dirty="0" smtClean="0"/>
              <a:t>She made us feel very welcome, and spoke to us about the challenges facing children with disabilities in Uganda. </a:t>
            </a:r>
            <a:endParaRPr lang="en-GB" sz="2000" b="0" dirty="0"/>
          </a:p>
          <a:p>
            <a:endParaRPr lang="en-GB" sz="2000" dirty="0" smtClean="0"/>
          </a:p>
          <a:p>
            <a:pPr marL="0" indent="0">
              <a:buFont typeface="Arial"/>
              <a:buNone/>
            </a:pPr>
            <a:endParaRPr lang="en-GB" sz="2000" dirty="0"/>
          </a:p>
          <a:p>
            <a:endParaRPr lang="en-GB" sz="2400" dirty="0" smtClean="0"/>
          </a:p>
          <a:p>
            <a:pPr marL="0" indent="0">
              <a:buFont typeface="Arial"/>
              <a:buNone/>
            </a:pPr>
            <a:endParaRPr lang="en-GB" sz="2400" dirty="0" smtClean="0"/>
          </a:p>
          <a:p>
            <a:pPr marL="0" indent="0">
              <a:buFont typeface="Arial"/>
              <a:buNone/>
            </a:pPr>
            <a:endParaRPr lang="en-GB" sz="2400" dirty="0"/>
          </a:p>
        </p:txBody>
      </p:sp>
    </p:spTree>
    <p:extLst>
      <p:ext uri="{BB962C8B-B14F-4D97-AF65-F5344CB8AC3E}">
        <p14:creationId xmlns="" xmlns:p14="http://schemas.microsoft.com/office/powerpoint/2010/main" val="1041364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831" y="84586"/>
            <a:ext cx="2910794" cy="3992114"/>
          </a:xfrm>
        </p:spPr>
        <p:txBody>
          <a:bodyPr/>
          <a:lstStyle/>
          <a:p>
            <a:pPr marL="0" indent="0">
              <a:buNone/>
            </a:pPr>
            <a:r>
              <a:rPr lang="en-GB" sz="2000" b="0" dirty="0" smtClean="0"/>
              <a:t>We learned that in Uganda:</a:t>
            </a:r>
          </a:p>
          <a:p>
            <a:endParaRPr lang="en-GB" sz="1200" b="0" dirty="0" smtClean="0"/>
          </a:p>
          <a:p>
            <a:r>
              <a:rPr lang="en-GB" sz="2000" b="0" dirty="0"/>
              <a:t>About one fifth of primary school aged children don’t go to </a:t>
            </a:r>
            <a:r>
              <a:rPr lang="en-GB" sz="2000" b="0" dirty="0" smtClean="0"/>
              <a:t>school.</a:t>
            </a:r>
          </a:p>
          <a:p>
            <a:r>
              <a:rPr lang="en-GB" sz="2000" b="0" dirty="0" smtClean="0"/>
              <a:t>Many </a:t>
            </a:r>
            <a:r>
              <a:rPr lang="en-GB" sz="2000" b="0" dirty="0"/>
              <a:t>children have disabilities – including problems with eyesight or mobility.</a:t>
            </a:r>
          </a:p>
          <a:p>
            <a:endParaRPr lang="en-GB" sz="2000" b="0" dirty="0"/>
          </a:p>
        </p:txBody>
      </p:sp>
      <p:pic>
        <p:nvPicPr>
          <p:cNvPr id="5" name="Picture 2" descr="\\LON-AADFS01\Shared\COMMUNICATIONS\Education and Youth\Education\Send My Friend to School\2014\Steve Sinnott Award\Uganda pics\Smaller versions\image - Ignga secondary school UGANDA.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3200400" y="107432"/>
            <a:ext cx="5714998" cy="380892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1"/>
          <p:cNvSpPr txBox="1">
            <a:spLocks/>
          </p:cNvSpPr>
          <p:nvPr/>
        </p:nvSpPr>
        <p:spPr>
          <a:xfrm>
            <a:off x="1800224" y="4206872"/>
            <a:ext cx="7115174" cy="2432054"/>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0" dirty="0" smtClean="0"/>
              <a:t>Some of the challenges include:</a:t>
            </a:r>
          </a:p>
          <a:p>
            <a:pPr marL="0" indent="0">
              <a:buNone/>
            </a:pPr>
            <a:endParaRPr lang="en-GB" sz="1200" b="0" dirty="0" smtClean="0"/>
          </a:p>
          <a:p>
            <a:r>
              <a:rPr lang="en-GB" sz="2000" b="0" dirty="0" smtClean="0"/>
              <a:t>A </a:t>
            </a:r>
            <a:r>
              <a:rPr lang="en-GB" sz="2000" b="0" dirty="0"/>
              <a:t>shortage of teachers in schools</a:t>
            </a:r>
          </a:p>
          <a:p>
            <a:r>
              <a:rPr lang="en-GB" sz="2000" b="0" dirty="0"/>
              <a:t>Big class sizes making it harder to learn</a:t>
            </a:r>
          </a:p>
          <a:p>
            <a:r>
              <a:rPr lang="en-GB" sz="2000" b="0" dirty="0"/>
              <a:t>A lack of training for teachers in special needs</a:t>
            </a:r>
          </a:p>
          <a:p>
            <a:r>
              <a:rPr lang="en-GB" sz="2000" b="0" dirty="0"/>
              <a:t>Negative attitudes towards </a:t>
            </a:r>
            <a:r>
              <a:rPr lang="en-GB" sz="2000" b="0" dirty="0" smtClean="0"/>
              <a:t>children </a:t>
            </a:r>
            <a:r>
              <a:rPr lang="en-GB" sz="2000" b="0" dirty="0"/>
              <a:t>with special </a:t>
            </a:r>
            <a:r>
              <a:rPr lang="en-GB" sz="2000" b="0" dirty="0" smtClean="0"/>
              <a:t>needs – and their teachers.</a:t>
            </a:r>
            <a:endParaRPr lang="en-GB" sz="2000" b="0" dirty="0"/>
          </a:p>
          <a:p>
            <a:endParaRPr lang="en-GB" sz="2000" b="0" dirty="0" smtClean="0"/>
          </a:p>
          <a:p>
            <a:endParaRPr lang="en-GB" sz="2000" dirty="0" smtClean="0"/>
          </a:p>
          <a:p>
            <a:endParaRPr lang="en-GB" sz="2000" dirty="0" smtClean="0"/>
          </a:p>
          <a:p>
            <a:endParaRPr lang="en-GB" sz="2000" dirty="0" smtClean="0"/>
          </a:p>
          <a:p>
            <a:pPr marL="0" indent="0">
              <a:buFont typeface="Arial"/>
              <a:buNone/>
            </a:pPr>
            <a:endParaRPr lang="en-GB" sz="2000" dirty="0"/>
          </a:p>
          <a:p>
            <a:endParaRPr lang="en-GB" sz="2400" dirty="0" smtClean="0"/>
          </a:p>
          <a:p>
            <a:pPr marL="0" indent="0">
              <a:buFont typeface="Arial"/>
              <a:buNone/>
            </a:pPr>
            <a:endParaRPr lang="en-GB" sz="2400" dirty="0" smtClean="0"/>
          </a:p>
          <a:p>
            <a:pPr marL="0" indent="0">
              <a:buFont typeface="Arial"/>
              <a:buNone/>
            </a:pPr>
            <a:endParaRPr lang="en-GB" sz="2400" dirty="0"/>
          </a:p>
        </p:txBody>
      </p:sp>
    </p:spTree>
    <p:extLst>
      <p:ext uri="{BB962C8B-B14F-4D97-AF65-F5344CB8AC3E}">
        <p14:creationId xmlns="" xmlns:p14="http://schemas.microsoft.com/office/powerpoint/2010/main" val="1584018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1" y="1899699"/>
            <a:ext cx="8406719" cy="1491201"/>
          </a:xfrm>
        </p:spPr>
        <p:txBody>
          <a:bodyPr/>
          <a:lstStyle/>
          <a:p>
            <a:pPr marL="0" indent="0" algn="ctr">
              <a:buNone/>
            </a:pPr>
            <a:r>
              <a:rPr lang="en-GB" sz="5400" dirty="0" smtClean="0"/>
              <a:t>Day 2: </a:t>
            </a:r>
          </a:p>
          <a:p>
            <a:pPr marL="0" indent="0" algn="ctr">
              <a:buNone/>
            </a:pPr>
            <a:r>
              <a:rPr lang="en-GB" sz="5400" dirty="0" smtClean="0"/>
              <a:t>Hearing about advocacy work</a:t>
            </a:r>
            <a:endParaRPr lang="en-GB" sz="5400" dirty="0"/>
          </a:p>
        </p:txBody>
      </p:sp>
    </p:spTree>
    <p:extLst>
      <p:ext uri="{BB962C8B-B14F-4D97-AF65-F5344CB8AC3E}">
        <p14:creationId xmlns="" xmlns:p14="http://schemas.microsoft.com/office/powerpoint/2010/main" val="3830834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1" y="385224"/>
            <a:ext cx="8406719" cy="995901"/>
          </a:xfrm>
        </p:spPr>
        <p:txBody>
          <a:bodyPr/>
          <a:lstStyle/>
          <a:p>
            <a:pPr marL="0" indent="0">
              <a:buNone/>
            </a:pPr>
            <a:r>
              <a:rPr lang="en-GB" sz="2000" b="0" dirty="0" smtClean="0"/>
              <a:t>On our second day in Uganda, we met organisations doing important work to improve education for children with disabilities in Uganda.</a:t>
            </a:r>
            <a:endParaRPr lang="en-GB" sz="2000" b="0" dirty="0"/>
          </a:p>
        </p:txBody>
      </p:sp>
      <p:pic>
        <p:nvPicPr>
          <p:cNvPr id="6147" name="Picture 3" descr="\\LON-AADFS01\Shared\COMMUNICATIONS\Education and Youth\Education\Send My Friend to School\2014\Steve Sinnott Award\Uganda pics\Smaller versions\image - Maisie (left) Fred from FENU and Rebecca UGANDA.jpg"/>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438150" y="1433513"/>
            <a:ext cx="5807868" cy="387191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Content Placeholder 1"/>
          <p:cNvSpPr txBox="1">
            <a:spLocks/>
          </p:cNvSpPr>
          <p:nvPr/>
        </p:nvSpPr>
        <p:spPr>
          <a:xfrm>
            <a:off x="6467475" y="1685925"/>
            <a:ext cx="2333625" cy="3257550"/>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2000" b="0" dirty="0" smtClean="0"/>
              <a:t>Fred from the Forum for Education NGOs in Uganda (FENU) told us that there was a gap between what is promised, and what happens in practice.</a:t>
            </a:r>
          </a:p>
          <a:p>
            <a:pPr marL="0" indent="0">
              <a:buFont typeface="Arial"/>
              <a:buNone/>
            </a:pPr>
            <a:endParaRPr lang="en-GB" sz="2000" b="0" dirty="0"/>
          </a:p>
          <a:p>
            <a:pPr marL="0" indent="0">
              <a:buFont typeface="Arial"/>
              <a:buNone/>
            </a:pPr>
            <a:endParaRPr lang="en-GB" sz="2000" b="0" dirty="0"/>
          </a:p>
        </p:txBody>
      </p:sp>
      <p:sp>
        <p:nvSpPr>
          <p:cNvPr id="3" name="Rectangle 2"/>
          <p:cNvSpPr/>
          <p:nvPr/>
        </p:nvSpPr>
        <p:spPr>
          <a:xfrm>
            <a:off x="1838326" y="5552986"/>
            <a:ext cx="6562724" cy="1015663"/>
          </a:xfrm>
          <a:prstGeom prst="rect">
            <a:avLst/>
          </a:prstGeom>
        </p:spPr>
        <p:txBody>
          <a:bodyPr wrap="square">
            <a:spAutoFit/>
          </a:bodyPr>
          <a:lstStyle/>
          <a:p>
            <a:r>
              <a:rPr lang="en-GB" sz="2000" dirty="0">
                <a:solidFill>
                  <a:srgbClr val="2C376F"/>
                </a:solidFill>
                <a:latin typeface="Helvetica" panose="020B0604020202020204" pitchFamily="34" charset="0"/>
                <a:cs typeface="Helvetica" panose="020B0604020202020204" pitchFamily="34" charset="0"/>
              </a:rPr>
              <a:t>He explained that better learning resources are needed for children with disabilities, and the government needs to invest more money in education.</a:t>
            </a:r>
          </a:p>
        </p:txBody>
      </p:sp>
    </p:spTree>
    <p:extLst>
      <p:ext uri="{BB962C8B-B14F-4D97-AF65-F5344CB8AC3E}">
        <p14:creationId xmlns="" xmlns:p14="http://schemas.microsoft.com/office/powerpoint/2010/main" val="336659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1" y="385224"/>
            <a:ext cx="8406719" cy="2367501"/>
          </a:xfrm>
        </p:spPr>
        <p:txBody>
          <a:bodyPr/>
          <a:lstStyle/>
          <a:p>
            <a:pPr marL="0" indent="0">
              <a:buNone/>
            </a:pPr>
            <a:r>
              <a:rPr lang="en-GB" sz="2800" dirty="0" smtClean="0"/>
              <a:t>Meeting inspiring young campaigners</a:t>
            </a:r>
          </a:p>
          <a:p>
            <a:pPr marL="0" indent="0">
              <a:buNone/>
            </a:pPr>
            <a:endParaRPr lang="en-GB" sz="1200" b="0" dirty="0"/>
          </a:p>
          <a:p>
            <a:pPr marL="0" indent="0">
              <a:buNone/>
            </a:pPr>
            <a:r>
              <a:rPr lang="en-GB" sz="2000" b="0" dirty="0" smtClean="0"/>
              <a:t>We also met three visually impaired young campaigners from Uganda National Association for the Blind.  They told us that it is very hard for children with disabilities to get an education, and often parents cannot afford the extra costs and materials needed.</a:t>
            </a:r>
          </a:p>
          <a:p>
            <a:pPr marL="0" indent="0">
              <a:buNone/>
            </a:pPr>
            <a:endParaRPr lang="en-GB" sz="2000" b="0" dirty="0"/>
          </a:p>
          <a:p>
            <a:pPr marL="0" indent="0">
              <a:buNone/>
            </a:pPr>
            <a:endParaRPr lang="en-GB" sz="2000" b="0" dirty="0" smtClean="0"/>
          </a:p>
          <a:p>
            <a:pPr marL="0" indent="0">
              <a:buNone/>
            </a:pPr>
            <a:endParaRPr lang="en-GB" sz="2000" b="0" dirty="0"/>
          </a:p>
          <a:p>
            <a:pPr marL="0" indent="0">
              <a:buNone/>
            </a:pPr>
            <a:endParaRPr lang="en-GB" sz="2000" b="0" dirty="0" smtClean="0"/>
          </a:p>
          <a:p>
            <a:pPr marL="0" indent="0">
              <a:buNone/>
            </a:pPr>
            <a:endParaRPr lang="en-GB" sz="2000" b="0" dirty="0"/>
          </a:p>
        </p:txBody>
      </p:sp>
      <p:pic>
        <p:nvPicPr>
          <p:cNvPr id="9221" name="Picture 5"/>
          <p:cNvPicPr>
            <a:picLocks noChangeAspect="1" noChangeArrowheads="1"/>
          </p:cNvPicPr>
          <p:nvPr/>
        </p:nvPicPr>
        <p:blipFill>
          <a:blip r:embed="rId2" cstate="screen">
            <a:extLst>
              <a:ext uri="{28A0092B-C50C-407E-A947-70E740481C1C}">
                <a14:useLocalDpi xmlns="" xmlns:a14="http://schemas.microsoft.com/office/drawing/2010/main" val="0"/>
              </a:ext>
            </a:extLst>
          </a:blip>
          <a:srcRect/>
          <a:stretch>
            <a:fillRect/>
          </a:stretch>
        </p:blipFill>
        <p:spPr bwMode="auto">
          <a:xfrm>
            <a:off x="3057524" y="2976562"/>
            <a:ext cx="5457825" cy="2619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Content Placeholder 1"/>
          <p:cNvSpPr txBox="1">
            <a:spLocks/>
          </p:cNvSpPr>
          <p:nvPr/>
        </p:nvSpPr>
        <p:spPr>
          <a:xfrm>
            <a:off x="356281" y="3083718"/>
            <a:ext cx="2333625" cy="2119312"/>
          </a:xfrm>
          <a:prstGeom prst="rect">
            <a:avLst/>
          </a:prstGeom>
        </p:spPr>
        <p:txBody>
          <a:bodyPr/>
          <a:lstStyle>
            <a:lvl1pPr marL="342900" indent="-342900" algn="l" defTabSz="457200" rtl="0" eaLnBrk="1" latinLnBrk="0" hangingPunct="1">
              <a:spcBef>
                <a:spcPct val="20000"/>
              </a:spcBef>
              <a:buFont typeface="Arial"/>
              <a:buChar char="•"/>
              <a:defRPr sz="3200" b="1" kern="1200">
                <a:solidFill>
                  <a:srgbClr val="2C376F"/>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rgbClr val="2C376F"/>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rgbClr val="2C376F"/>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2C376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000" b="0" dirty="0"/>
              <a:t>We were very inspired by the great campaigning they are doing in Uganda.</a:t>
            </a:r>
          </a:p>
          <a:p>
            <a:pPr marL="0" indent="0">
              <a:buFont typeface="Arial"/>
              <a:buNone/>
            </a:pPr>
            <a:endParaRPr lang="en-GB" sz="2000" b="0" dirty="0"/>
          </a:p>
        </p:txBody>
      </p:sp>
    </p:spTree>
    <p:extLst>
      <p:ext uri="{BB962C8B-B14F-4D97-AF65-F5344CB8AC3E}">
        <p14:creationId xmlns="" xmlns:p14="http://schemas.microsoft.com/office/powerpoint/2010/main" val="4014597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081" y="1899699"/>
            <a:ext cx="8406719" cy="1491201"/>
          </a:xfrm>
        </p:spPr>
        <p:txBody>
          <a:bodyPr/>
          <a:lstStyle/>
          <a:p>
            <a:pPr marL="0" indent="0" algn="ctr">
              <a:buNone/>
            </a:pPr>
            <a:r>
              <a:rPr lang="en-GB" sz="5400" dirty="0" smtClean="0"/>
              <a:t>Day 3: </a:t>
            </a:r>
          </a:p>
          <a:p>
            <a:pPr marL="0" indent="0" algn="ctr">
              <a:buNone/>
            </a:pPr>
            <a:r>
              <a:rPr lang="en-GB" sz="5400" dirty="0" smtClean="0"/>
              <a:t>Children in rural </a:t>
            </a:r>
            <a:r>
              <a:rPr lang="en-GB" sz="5400" dirty="0" err="1" smtClean="0"/>
              <a:t>Iganga</a:t>
            </a:r>
            <a:endParaRPr lang="en-GB" sz="5400" dirty="0"/>
          </a:p>
        </p:txBody>
      </p:sp>
    </p:spTree>
    <p:extLst>
      <p:ext uri="{BB962C8B-B14F-4D97-AF65-F5344CB8AC3E}">
        <p14:creationId xmlns="" xmlns:p14="http://schemas.microsoft.com/office/powerpoint/2010/main" val="818593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1151</TotalTime>
  <Words>973</Words>
  <Application>Microsoft Office PowerPoint</Application>
  <PresentationFormat>On-screen Show (4:3)</PresentationFormat>
  <Paragraphs>99</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Young Ambassadors Uganda 2014</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Thomas Matthews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Grbac</dc:creator>
  <cp:lastModifiedBy>Nicola</cp:lastModifiedBy>
  <cp:revision>204</cp:revision>
  <dcterms:created xsi:type="dcterms:W3CDTF">2013-01-09T14:11:08Z</dcterms:created>
  <dcterms:modified xsi:type="dcterms:W3CDTF">2014-03-13T11:01:39Z</dcterms:modified>
</cp:coreProperties>
</file>